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E8FF"/>
    <a:srgbClr val="0066FF"/>
    <a:srgbClr val="0000FF"/>
    <a:srgbClr val="AC148F"/>
    <a:srgbClr val="A93617"/>
    <a:srgbClr val="003399"/>
    <a:srgbClr val="6600FF"/>
    <a:srgbClr val="BEE1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45553-0A64-4CBE-9581-4678000C6A08}" type="datetimeFigureOut">
              <a:rPr lang="ru-RU" smtClean="0"/>
              <a:pPr/>
              <a:t>17.02.2021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A32D-168B-42C0-B6E6-2E4558789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66FF"/>
                </a:solidFill>
              </a:rPr>
              <a:t>МБДОУ «Старобачатский детский сад общеразвивающего вида»</a:t>
            </a:r>
            <a:endParaRPr lang="ru-RU" sz="3200" dirty="0">
              <a:solidFill>
                <a:srgbClr val="0066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568952" cy="5112568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rgbClr val="6600FF"/>
              </a:solidFill>
            </a:endParaRPr>
          </a:p>
          <a:p>
            <a:r>
              <a:rPr lang="ru-RU" sz="4000" b="1" dirty="0" smtClean="0">
                <a:solidFill>
                  <a:srgbClr val="6600FF"/>
                </a:solidFill>
              </a:rPr>
              <a:t>ПЕДАГОГИЧЕСКИЙ  ПРОЕКТ</a:t>
            </a:r>
          </a:p>
          <a:p>
            <a:endParaRPr lang="ru-RU" sz="2800" b="1" dirty="0">
              <a:solidFill>
                <a:srgbClr val="6600FF"/>
              </a:solidFill>
            </a:endParaRPr>
          </a:p>
          <a:p>
            <a:r>
              <a:rPr lang="ru-RU" sz="5400" b="1" i="1" dirty="0" smtClean="0">
                <a:solidFill>
                  <a:srgbClr val="6600FF"/>
                </a:solidFill>
              </a:rPr>
              <a:t>СЕМЕЙНЫЕ ЦЕННОСТИ</a:t>
            </a:r>
          </a:p>
          <a:p>
            <a:endParaRPr lang="ru-RU" sz="4800" b="1" i="1" dirty="0">
              <a:solidFill>
                <a:srgbClr val="6600FF"/>
              </a:solidFill>
            </a:endParaRPr>
          </a:p>
          <a:p>
            <a:r>
              <a:rPr lang="ru-RU" sz="2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                       ПОДГОТОВИЛА ВОСПИТАТЕЛЬ</a:t>
            </a:r>
          </a:p>
          <a:p>
            <a:r>
              <a:rPr lang="ru-RU" sz="2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Шипунова  Т.В.</a:t>
            </a:r>
            <a:endParaRPr lang="ru-RU" sz="20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Итог  изложенного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Вера, потому что надежда.</a:t>
            </a:r>
          </a:p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Надежда, потому что терпение.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Терпение, потому что прощение.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Прощение, потому что любовь.</a:t>
            </a:r>
          </a:p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Ценность семьи – сохранение главных правил, которые оберегут человека от зла.</a:t>
            </a:r>
          </a:p>
          <a:p>
            <a:pPr algn="just">
              <a:buNone/>
            </a:pPr>
            <a:endParaRPr lang="ru-RU" dirty="0" smtClean="0">
              <a:solidFill>
                <a:srgbClr val="A7E8FF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A7E8FF"/>
                </a:solidFill>
              </a:rPr>
              <a:t>Если Бог на первом месте, то всё остальное будет на своём</a:t>
            </a:r>
          </a:p>
          <a:p>
            <a:pPr algn="just">
              <a:buNone/>
            </a:pPr>
            <a:endParaRPr lang="ru-RU" dirty="0" smtClean="0">
              <a:solidFill>
                <a:srgbClr val="A7E8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Спасибо за внимание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Вера в бога  - это истина.</a:t>
            </a:r>
          </a:p>
          <a:p>
            <a:pPr algn="just">
              <a:buNone/>
            </a:pPr>
            <a:endParaRPr lang="ru-RU" dirty="0" smtClean="0">
              <a:solidFill>
                <a:srgbClr val="A7E8FF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A7E8FF"/>
                </a:solidFill>
              </a:rPr>
              <a:t>    </a:t>
            </a:r>
            <a:r>
              <a:rPr lang="ru-RU" dirty="0" smtClean="0">
                <a:solidFill>
                  <a:srgbClr val="A7E8FF"/>
                </a:solidFill>
              </a:rPr>
              <a:t>Это линия в виде круга, где есть начало и бесконечность.</a:t>
            </a:r>
          </a:p>
          <a:p>
            <a:pPr algn="just">
              <a:buNone/>
            </a:pPr>
            <a:endParaRPr lang="ru-RU" dirty="0" smtClean="0">
              <a:solidFill>
                <a:srgbClr val="A7E8FF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A7E8FF"/>
                </a:solidFill>
              </a:rPr>
              <a:t>    </a:t>
            </a:r>
            <a:r>
              <a:rPr lang="ru-RU" dirty="0" smtClean="0">
                <a:solidFill>
                  <a:srgbClr val="A7E8FF"/>
                </a:solidFill>
              </a:rPr>
              <a:t>Начало – создание круга, и бесконечность во времени.</a:t>
            </a:r>
            <a:endParaRPr lang="ru-RU" b="1" dirty="0" smtClean="0">
              <a:solidFill>
                <a:srgbClr val="A7E8FF"/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rgbClr val="A7E8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</a:rPr>
              <a:t>PS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A7E8FF"/>
                </a:solidFill>
                <a:latin typeface="+mj-lt"/>
              </a:rPr>
              <a:t>    ДАННАЯ   РАБОТА   НЕ   АГИТАЦИЯ</a:t>
            </a:r>
          </a:p>
          <a:p>
            <a:pPr algn="ctr">
              <a:buNone/>
            </a:pPr>
            <a:endParaRPr lang="ru-RU" b="1" dirty="0" smtClean="0">
              <a:solidFill>
                <a:srgbClr val="A7E8FF"/>
              </a:solidFill>
              <a:latin typeface="+mj-lt"/>
            </a:endParaRPr>
          </a:p>
          <a:p>
            <a:pPr algn="ctr">
              <a:buNone/>
            </a:pPr>
            <a:endParaRPr lang="ru-RU" b="1" dirty="0" smtClean="0">
              <a:solidFill>
                <a:srgbClr val="A7E8FF"/>
              </a:solidFill>
              <a:latin typeface="+mj-lt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A7E8FF"/>
                </a:solidFill>
                <a:latin typeface="+mj-lt"/>
              </a:rPr>
              <a:t>      Просто, об этом надо говорить</a:t>
            </a:r>
          </a:p>
          <a:p>
            <a:pPr algn="ctr">
              <a:buNone/>
            </a:pPr>
            <a:endParaRPr lang="ru-RU" dirty="0" smtClean="0">
              <a:solidFill>
                <a:srgbClr val="A7E8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0000FF"/>
                </a:solidFill>
              </a:rPr>
              <a:t>Виды деятельности</a:t>
            </a:r>
            <a:br>
              <a:rPr lang="ru-RU" sz="4800" b="1" dirty="0" smtClean="0">
                <a:solidFill>
                  <a:srgbClr val="0000FF"/>
                </a:solidFill>
              </a:rPr>
            </a:br>
            <a:r>
              <a:rPr lang="ru-RU" sz="4800" b="1" dirty="0" smtClean="0">
                <a:solidFill>
                  <a:srgbClr val="0000FF"/>
                </a:solidFill>
              </a:rPr>
              <a:t> реализации проекта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</a:t>
            </a:r>
          </a:p>
          <a:p>
            <a:pPr algn="just"/>
            <a:r>
              <a:rPr lang="ru-RU" dirty="0" smtClean="0">
                <a:solidFill>
                  <a:srgbClr val="A7E8FF"/>
                </a:solidFill>
              </a:rPr>
              <a:t>    Патриотизм</a:t>
            </a:r>
          </a:p>
          <a:p>
            <a:r>
              <a:rPr lang="ru-RU" dirty="0" smtClean="0">
                <a:solidFill>
                  <a:srgbClr val="A7E8FF"/>
                </a:solidFill>
                <a:latin typeface="+mj-lt"/>
              </a:rPr>
              <a:t>    </a:t>
            </a:r>
            <a:r>
              <a:rPr lang="ru-RU" dirty="0" smtClean="0">
                <a:solidFill>
                  <a:srgbClr val="A7E8FF"/>
                </a:solidFill>
              </a:rPr>
              <a:t>Занятия в воскресной школе</a:t>
            </a:r>
          </a:p>
          <a:p>
            <a:r>
              <a:rPr lang="ru-RU" dirty="0" smtClean="0">
                <a:solidFill>
                  <a:srgbClr val="A7E8FF"/>
                </a:solidFill>
              </a:rPr>
              <a:t>    Изучение семейной родословной</a:t>
            </a:r>
          </a:p>
          <a:p>
            <a:r>
              <a:rPr lang="ru-RU" dirty="0" smtClean="0">
                <a:solidFill>
                  <a:srgbClr val="A7E8FF"/>
                </a:solidFill>
              </a:rPr>
              <a:t>    Связь поколений, почитание старших</a:t>
            </a:r>
          </a:p>
          <a:p>
            <a:r>
              <a:rPr lang="ru-RU" dirty="0" smtClean="0">
                <a:solidFill>
                  <a:srgbClr val="A7E8FF"/>
                </a:solidFill>
              </a:rPr>
              <a:t>    Почитание Святых</a:t>
            </a:r>
          </a:p>
          <a:p>
            <a:r>
              <a:rPr lang="ru-RU" dirty="0" smtClean="0">
                <a:solidFill>
                  <a:srgbClr val="A7E8FF"/>
                </a:solidFill>
              </a:rPr>
              <a:t>    Добрые дела</a:t>
            </a:r>
          </a:p>
          <a:p>
            <a:r>
              <a:rPr lang="ru-RU" dirty="0" smtClean="0">
                <a:solidFill>
                  <a:srgbClr val="A7E8FF"/>
                </a:solidFill>
              </a:rPr>
              <a:t>    Молитва</a:t>
            </a:r>
          </a:p>
          <a:p>
            <a:pPr>
              <a:buNone/>
            </a:pPr>
            <a:endParaRPr lang="ru-RU" b="1" dirty="0" smtClean="0">
              <a:solidFill>
                <a:srgbClr val="A7E8FF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00FF"/>
                </a:solidFill>
              </a:rPr>
              <a:t>Предполагаемый  результат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</a:t>
            </a:r>
          </a:p>
          <a:p>
            <a:pPr algn="just"/>
            <a:r>
              <a:rPr lang="ru-RU" dirty="0" smtClean="0">
                <a:solidFill>
                  <a:srgbClr val="A7E8FF"/>
                </a:solidFill>
              </a:rPr>
              <a:t>    Истинный патриот России</a:t>
            </a:r>
          </a:p>
          <a:p>
            <a:pPr algn="just"/>
            <a:r>
              <a:rPr lang="ru-RU" dirty="0" smtClean="0">
                <a:solidFill>
                  <a:srgbClr val="A7E8FF"/>
                </a:solidFill>
              </a:rPr>
              <a:t>    Грамотный специалист в своей профессии</a:t>
            </a:r>
          </a:p>
          <a:p>
            <a:pPr algn="just"/>
            <a:r>
              <a:rPr lang="ru-RU" dirty="0" smtClean="0">
                <a:solidFill>
                  <a:srgbClr val="A7E8FF"/>
                </a:solidFill>
              </a:rPr>
              <a:t>    Счастливый семьянин</a:t>
            </a:r>
          </a:p>
          <a:p>
            <a:pPr algn="just"/>
            <a:r>
              <a:rPr lang="ru-RU" dirty="0" smtClean="0">
                <a:solidFill>
                  <a:srgbClr val="A7E8FF"/>
                </a:solidFill>
              </a:rPr>
              <a:t>    Дисциплинированный прихожанин </a:t>
            </a:r>
            <a:r>
              <a:rPr lang="ru-RU" smtClean="0">
                <a:solidFill>
                  <a:srgbClr val="A7E8FF"/>
                </a:solidFill>
              </a:rPr>
              <a:t>своего Храма</a:t>
            </a:r>
          </a:p>
          <a:p>
            <a:pPr algn="just"/>
            <a:endParaRPr lang="ru-RU" dirty="0" smtClean="0">
              <a:solidFill>
                <a:srgbClr val="A7E8FF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A7E8FF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6600FF"/>
                </a:solidFill>
              </a:rPr>
              <a:t>С</a:t>
            </a:r>
            <a:r>
              <a:rPr lang="ru-RU" sz="4000" b="1" dirty="0" smtClean="0">
                <a:solidFill>
                  <a:srgbClr val="6600FF"/>
                </a:solidFill>
              </a:rPr>
              <a:t>ОДЕРЖАНИЕ ПРОЕКТА</a:t>
            </a:r>
            <a:endParaRPr lang="ru-RU" sz="4000" b="1" dirty="0">
              <a:solidFill>
                <a:srgbClr val="66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064896" cy="4968552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Цель: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A7E8FF"/>
                </a:solidFill>
              </a:rPr>
              <a:t> </a:t>
            </a:r>
            <a:r>
              <a:rPr lang="ru-RU" b="1" dirty="0">
                <a:solidFill>
                  <a:srgbClr val="A7E8FF"/>
                </a:solidFill>
              </a:rPr>
              <a:t>Ф</a:t>
            </a:r>
            <a:r>
              <a:rPr lang="ru-RU" b="1" dirty="0" smtClean="0">
                <a:solidFill>
                  <a:srgbClr val="A7E8FF"/>
                </a:solidFill>
              </a:rPr>
              <a:t>ормирование </a:t>
            </a:r>
          </a:p>
          <a:p>
            <a:pPr algn="l"/>
            <a:r>
              <a:rPr lang="ru-RU" b="1" dirty="0">
                <a:solidFill>
                  <a:srgbClr val="A7E8FF"/>
                </a:solidFill>
              </a:rPr>
              <a:t>ц</a:t>
            </a:r>
            <a:r>
              <a:rPr lang="ru-RU" b="1" dirty="0" smtClean="0">
                <a:solidFill>
                  <a:srgbClr val="A7E8FF"/>
                </a:solidFill>
              </a:rPr>
              <a:t>елостности семейного воспитания</a:t>
            </a:r>
          </a:p>
          <a:p>
            <a:pPr algn="l"/>
            <a:endParaRPr lang="ru-RU" b="1" dirty="0" smtClean="0">
              <a:solidFill>
                <a:srgbClr val="0066FF"/>
              </a:solidFill>
            </a:endParaRPr>
          </a:p>
          <a:p>
            <a:pPr algn="l"/>
            <a:r>
              <a:rPr lang="ru-RU" b="1" dirty="0" smtClean="0">
                <a:solidFill>
                  <a:srgbClr val="0000FF"/>
                </a:solidFill>
              </a:rPr>
              <a:t>Задачи :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A7E8FF"/>
                </a:solidFill>
              </a:rPr>
              <a:t>  </a:t>
            </a:r>
            <a:r>
              <a:rPr lang="ru-RU" b="1" dirty="0" smtClean="0">
                <a:solidFill>
                  <a:srgbClr val="A7E8FF"/>
                </a:solidFill>
              </a:rPr>
              <a:t>Упорядочить знания о семейных традиции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A7E8FF"/>
                </a:solidFill>
              </a:rPr>
              <a:t>  Систематизировать опыт православной веры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A7E8FF"/>
                </a:solidFill>
              </a:rPr>
              <a:t>  Расширять представления о семейном воспитании</a:t>
            </a:r>
            <a:endParaRPr lang="ru-RU" b="1" dirty="0" smtClean="0">
              <a:solidFill>
                <a:srgbClr val="A7E8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15212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6600FF"/>
                </a:solidFill>
              </a:rPr>
              <a:t>ИДЕЯ   ПРОЕКТА</a:t>
            </a:r>
            <a:endParaRPr lang="ru-RU" sz="4000" b="1" dirty="0">
              <a:solidFill>
                <a:srgbClr val="66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352928" cy="5112568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rgbClr val="0000FF"/>
                </a:solidFill>
              </a:rPr>
              <a:t>    </a:t>
            </a:r>
          </a:p>
          <a:p>
            <a:r>
              <a:rPr lang="ru-RU" sz="4400" b="1" dirty="0" smtClean="0">
                <a:solidFill>
                  <a:srgbClr val="0000FF"/>
                </a:solidFill>
              </a:rPr>
              <a:t>Семья  -  фундамент всего созидательного</a:t>
            </a:r>
            <a:endParaRPr lang="ru-RU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FF"/>
                </a:solidFill>
              </a:rPr>
              <a:t>С</a:t>
            </a:r>
            <a:r>
              <a:rPr lang="ru-RU" sz="4000" b="1" dirty="0" smtClean="0">
                <a:solidFill>
                  <a:srgbClr val="0000FF"/>
                </a:solidFill>
              </a:rPr>
              <a:t>ОДЕРЖАНИЕ  ПРОЕКТА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920880" cy="5112568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Ценность семьи – это опыт, передаваемый из поколения в поколение, это сформированные принципы, умения, навыки, знания о Боге, о вере, об отношении к различным жизненным ситуациям, о взаимопонимании, о преодолении трудностей.</a:t>
            </a:r>
          </a:p>
          <a:p>
            <a:pPr algn="l"/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Семья  - основа всего,  фундамент всего,  начало всего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АКТУАЛЬНОСТЬ  ТЕМЫ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064896" cy="54006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A7E8FF"/>
                </a:solidFill>
              </a:rPr>
              <a:t>Изменения в основном законе страны.</a:t>
            </a:r>
          </a:p>
          <a:p>
            <a:r>
              <a:rPr lang="ru-RU" sz="4400" dirty="0" smtClean="0">
                <a:solidFill>
                  <a:srgbClr val="A7E8FF"/>
                </a:solidFill>
              </a:rPr>
              <a:t>Слово Бога в Конституции.</a:t>
            </a:r>
          </a:p>
          <a:p>
            <a:r>
              <a:rPr lang="ru-RU" sz="3600" dirty="0" smtClean="0">
                <a:solidFill>
                  <a:srgbClr val="A7E8FF"/>
                </a:solidFill>
              </a:rPr>
              <a:t>Православная вера, гонимая более 2 тысяч лет, выдержав небрежность атеизма, утвердилась на государственном уровне.</a:t>
            </a:r>
            <a:endParaRPr lang="ru-RU" sz="3600" dirty="0">
              <a:solidFill>
                <a:srgbClr val="A7E8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Изложение  проекта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064896" cy="54006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600" dirty="0" smtClean="0">
                <a:solidFill>
                  <a:srgbClr val="A7E8FF"/>
                </a:solidFill>
              </a:rPr>
              <a:t>  </a:t>
            </a:r>
            <a:r>
              <a:rPr lang="ru-RU" sz="3600" dirty="0" smtClean="0">
                <a:solidFill>
                  <a:srgbClr val="A7E8FF"/>
                </a:solidFill>
                <a:latin typeface="+mj-lt"/>
              </a:rPr>
              <a:t> Ценность семьи – это предмет, передаваемый из поколения в поколение, бережно хранимый, несущий глубокий воспитательный смысл – память духовную и практическую. Связь поколений – мама с нежностью и трепетом берёт игрушку из своего детства, рассказывает, как берегла эту куклу. И малышка также осторожно  с ней обращается, не рвёт, не бросает, а, поиграв, ставит на полку.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Изложение  проекта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064896" cy="54006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600" dirty="0" smtClean="0">
                <a:solidFill>
                  <a:srgbClr val="A7E8FF"/>
                </a:solidFill>
              </a:rPr>
              <a:t>  </a:t>
            </a:r>
            <a:r>
              <a:rPr lang="ru-RU" sz="3600" dirty="0" smtClean="0">
                <a:solidFill>
                  <a:srgbClr val="A7E8FF"/>
                </a:solidFill>
                <a:latin typeface="+mj-lt"/>
              </a:rPr>
              <a:t> Семейные фотографии хранят следы множества исторических эпох – самое ценное и глубоко личное. Ещё не был изобретён фотоаппарат, а лучшие моменты человеческого окружения сохранились в художественных изображениях. Семья хранит награды и знаки отличия. Это сокровенная память об ушедшей молодости – ярких страницах человеческой судьбы и государственных событий.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</a:t>
            </a:r>
            <a:r>
              <a:rPr lang="ru-RU" sz="3200" b="1" dirty="0" smtClean="0">
                <a:solidFill>
                  <a:srgbClr val="0000FF"/>
                </a:solidFill>
              </a:rPr>
              <a:t>лавный  смысл проекта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  Семейная ценность русского человека – православная вера. Древнейшая история России со времён князя Владимира рассказывает об искренней и твёрдой вере в Бога. В момент трудной жизненной ситуации русский человек обращается с молитвой к иконе. Мама благословляет своё чадо, провожая в дорогу. Это древнейшая традиция – почитание Святыни и Святых.  Россия занимает первое место в мире по количеству Святых.</a:t>
            </a:r>
            <a:endParaRPr lang="ru-RU" dirty="0">
              <a:solidFill>
                <a:srgbClr val="A7E8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Итог  изложенного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2941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A7E8FF"/>
                </a:solidFill>
              </a:rPr>
              <a:t>    Православная вера – непросто семейная ценность, это фундамент  всех отношений:</a:t>
            </a:r>
          </a:p>
          <a:p>
            <a:pPr algn="just"/>
            <a:r>
              <a:rPr lang="ru-RU" dirty="0" smtClean="0">
                <a:solidFill>
                  <a:srgbClr val="A7E8FF"/>
                </a:solidFill>
              </a:rPr>
              <a:t>между детьми;</a:t>
            </a:r>
          </a:p>
          <a:p>
            <a:pPr algn="just"/>
            <a:r>
              <a:rPr lang="ru-RU" dirty="0" smtClean="0">
                <a:solidFill>
                  <a:srgbClr val="A7E8FF"/>
                </a:solidFill>
              </a:rPr>
              <a:t>между  родителями и детьми;</a:t>
            </a:r>
          </a:p>
          <a:p>
            <a:pPr algn="just"/>
            <a:r>
              <a:rPr lang="ru-RU" dirty="0" smtClean="0">
                <a:solidFill>
                  <a:srgbClr val="A7E8FF"/>
                </a:solidFill>
              </a:rPr>
              <a:t> между мужем и женой;</a:t>
            </a:r>
          </a:p>
          <a:p>
            <a:r>
              <a:rPr lang="ru-RU" dirty="0" smtClean="0">
                <a:solidFill>
                  <a:srgbClr val="A7E8FF"/>
                </a:solidFill>
              </a:rPr>
              <a:t> между людьми в цивилизованном обществе .</a:t>
            </a:r>
            <a:endParaRPr lang="ru-RU" dirty="0">
              <a:solidFill>
                <a:srgbClr val="A7E8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524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МБДОУ «Старобачатский детский сад общеразвивающего вида»</vt:lpstr>
      <vt:lpstr>СОДЕРЖАНИЕ ПРОЕКТА</vt:lpstr>
      <vt:lpstr>ИДЕЯ   ПРОЕКТА</vt:lpstr>
      <vt:lpstr>СОДЕРЖАНИЕ  ПРОЕКТА</vt:lpstr>
      <vt:lpstr>АКТУАЛЬНОСТЬ  ТЕМЫ</vt:lpstr>
      <vt:lpstr>Изложение  проекта</vt:lpstr>
      <vt:lpstr>Изложение  проекта</vt:lpstr>
      <vt:lpstr>Главный  смысл проекта</vt:lpstr>
      <vt:lpstr>Итог  изложенного</vt:lpstr>
      <vt:lpstr>Итог  изложенного</vt:lpstr>
      <vt:lpstr>Спасибо за внимание</vt:lpstr>
      <vt:lpstr>PS</vt:lpstr>
      <vt:lpstr>Виды деятельности  реализации проекта</vt:lpstr>
      <vt:lpstr>Предполагаемый  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«Старобачатский детский сад общеразвивающего вида»</dc:title>
  <dc:creator>User</dc:creator>
  <cp:lastModifiedBy>User</cp:lastModifiedBy>
  <cp:revision>20</cp:revision>
  <dcterms:created xsi:type="dcterms:W3CDTF">2021-02-15T04:47:00Z</dcterms:created>
  <dcterms:modified xsi:type="dcterms:W3CDTF">2021-02-17T06:06:59Z</dcterms:modified>
</cp:coreProperties>
</file>